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5"/>
  </p:sldMasterIdLst>
  <p:notesMasterIdLst>
    <p:notesMasterId r:id="rId38"/>
  </p:notesMasterIdLst>
  <p:sldIdLst>
    <p:sldId id="256" r:id="rId6"/>
    <p:sldId id="321" r:id="rId7"/>
    <p:sldId id="315" r:id="rId8"/>
    <p:sldId id="319" r:id="rId9"/>
    <p:sldId id="314" r:id="rId10"/>
    <p:sldId id="298" r:id="rId11"/>
    <p:sldId id="299" r:id="rId12"/>
    <p:sldId id="310" r:id="rId13"/>
    <p:sldId id="320" r:id="rId14"/>
    <p:sldId id="311" r:id="rId15"/>
    <p:sldId id="300" r:id="rId16"/>
    <p:sldId id="302" r:id="rId17"/>
    <p:sldId id="312" r:id="rId18"/>
    <p:sldId id="297" r:id="rId19"/>
    <p:sldId id="264" r:id="rId20"/>
    <p:sldId id="279" r:id="rId21"/>
    <p:sldId id="291" r:id="rId22"/>
    <p:sldId id="293" r:id="rId23"/>
    <p:sldId id="292" r:id="rId24"/>
    <p:sldId id="294" r:id="rId25"/>
    <p:sldId id="295" r:id="rId26"/>
    <p:sldId id="280" r:id="rId27"/>
    <p:sldId id="313" r:id="rId28"/>
    <p:sldId id="309" r:id="rId29"/>
    <p:sldId id="260" r:id="rId30"/>
    <p:sldId id="304" r:id="rId31"/>
    <p:sldId id="308" r:id="rId32"/>
    <p:sldId id="274" r:id="rId33"/>
    <p:sldId id="275" r:id="rId34"/>
    <p:sldId id="306" r:id="rId35"/>
    <p:sldId id="317" r:id="rId36"/>
    <p:sldId id="303" r:id="rId37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58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CE"/>
    <a:srgbClr val="EBF1DE"/>
    <a:srgbClr val="DBEEF4"/>
    <a:srgbClr val="C6D9F1"/>
    <a:srgbClr val="33CCFF"/>
    <a:srgbClr val="DCE6F2"/>
    <a:srgbClr val="16818D"/>
    <a:srgbClr val="1A9DAC"/>
    <a:srgbClr val="598752"/>
    <a:srgbClr val="6DA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53"/>
    <p:restoredTop sz="92301" autoAdjust="0"/>
  </p:normalViewPr>
  <p:slideViewPr>
    <p:cSldViewPr showGuides="1">
      <p:cViewPr varScale="1">
        <p:scale>
          <a:sx n="148" d="100"/>
          <a:sy n="148" d="100"/>
        </p:scale>
        <p:origin x="528" y="96"/>
      </p:cViewPr>
      <p:guideLst>
        <p:guide orient="horz" pos="1620"/>
        <p:guide orient="horz" pos="320"/>
        <p:guide orient="horz" pos="758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6FBABA-050D-44C7-8BFA-827D6BED721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AAC7B9C-E49C-4A03-911D-F6D2A5CE487D}">
      <dgm:prSet phldrT="[Text]"/>
      <dgm:spPr/>
      <dgm:t>
        <a:bodyPr/>
        <a:lstStyle/>
        <a:p>
          <a:r>
            <a:rPr lang="en-US" dirty="0"/>
            <a:t>SCENES</a:t>
          </a:r>
        </a:p>
      </dgm:t>
    </dgm:pt>
    <dgm:pt modelId="{646B3AAC-A363-4947-83E3-D53C69B31363}" type="parTrans" cxnId="{7CED140C-7996-442F-B0E2-4F188F346384}">
      <dgm:prSet/>
      <dgm:spPr/>
      <dgm:t>
        <a:bodyPr/>
        <a:lstStyle/>
        <a:p>
          <a:endParaRPr lang="en-US"/>
        </a:p>
      </dgm:t>
    </dgm:pt>
    <dgm:pt modelId="{F8BFC553-AADB-4F9B-AFF5-1A8E91B17AD5}" type="sibTrans" cxnId="{7CED140C-7996-442F-B0E2-4F188F346384}">
      <dgm:prSet/>
      <dgm:spPr/>
      <dgm:t>
        <a:bodyPr/>
        <a:lstStyle/>
        <a:p>
          <a:r>
            <a:rPr lang="en-US" dirty="0"/>
            <a:t>3D STRUCTURES</a:t>
          </a:r>
        </a:p>
      </dgm:t>
    </dgm:pt>
    <dgm:pt modelId="{1755A3FA-3096-48ED-B5F4-AC62FA5EEC46}" type="pres">
      <dgm:prSet presAssocID="{866FBABA-050D-44C7-8BFA-827D6BED7216}" presName="Name0" presStyleCnt="0">
        <dgm:presLayoutVars>
          <dgm:chMax/>
          <dgm:chPref/>
          <dgm:dir/>
          <dgm:animLvl val="lvl"/>
        </dgm:presLayoutVars>
      </dgm:prSet>
      <dgm:spPr/>
    </dgm:pt>
    <dgm:pt modelId="{F5E050F3-4A0E-4AF4-A416-E68F9635E1BB}" type="pres">
      <dgm:prSet presAssocID="{0AAC7B9C-E49C-4A03-911D-F6D2A5CE487D}" presName="composite" presStyleCnt="0"/>
      <dgm:spPr/>
    </dgm:pt>
    <dgm:pt modelId="{DEBD09D2-7A5B-43AC-82C3-FDD7243C9300}" type="pres">
      <dgm:prSet presAssocID="{0AAC7B9C-E49C-4A03-911D-F6D2A5CE487D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EE3BFB69-B8F3-4FCB-8BC3-7EFFDA35A296}" type="pres">
      <dgm:prSet presAssocID="{0AAC7B9C-E49C-4A03-911D-F6D2A5CE487D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F26593B-4488-453E-B001-AE691C8DB36D}" type="pres">
      <dgm:prSet presAssocID="{0AAC7B9C-E49C-4A03-911D-F6D2A5CE487D}" presName="BalanceSpacing" presStyleCnt="0"/>
      <dgm:spPr/>
    </dgm:pt>
    <dgm:pt modelId="{186AEF7A-449C-4EC8-A27C-DAA69BCCFA53}" type="pres">
      <dgm:prSet presAssocID="{0AAC7B9C-E49C-4A03-911D-F6D2A5CE487D}" presName="BalanceSpacing1" presStyleCnt="0"/>
      <dgm:spPr/>
    </dgm:pt>
    <dgm:pt modelId="{1E854F5D-8A9A-4EC3-8797-988C1512CAD2}" type="pres">
      <dgm:prSet presAssocID="{F8BFC553-AADB-4F9B-AFF5-1A8E91B17AD5}" presName="Accent1Text" presStyleLbl="node1" presStyleIdx="1" presStyleCnt="2"/>
      <dgm:spPr/>
    </dgm:pt>
  </dgm:ptLst>
  <dgm:cxnLst>
    <dgm:cxn modelId="{01EC7004-4EB6-461B-B831-4B5F5A4C4BE5}" type="presOf" srcId="{F8BFC553-AADB-4F9B-AFF5-1A8E91B17AD5}" destId="{1E854F5D-8A9A-4EC3-8797-988C1512CAD2}" srcOrd="0" destOrd="0" presId="urn:microsoft.com/office/officeart/2008/layout/AlternatingHexagons"/>
    <dgm:cxn modelId="{7CED140C-7996-442F-B0E2-4F188F346384}" srcId="{866FBABA-050D-44C7-8BFA-827D6BED7216}" destId="{0AAC7B9C-E49C-4A03-911D-F6D2A5CE487D}" srcOrd="0" destOrd="0" parTransId="{646B3AAC-A363-4947-83E3-D53C69B31363}" sibTransId="{F8BFC553-AADB-4F9B-AFF5-1A8E91B17AD5}"/>
    <dgm:cxn modelId="{0245140F-A66E-424F-80E9-C364A3BE437A}" type="presOf" srcId="{866FBABA-050D-44C7-8BFA-827D6BED7216}" destId="{1755A3FA-3096-48ED-B5F4-AC62FA5EEC46}" srcOrd="0" destOrd="0" presId="urn:microsoft.com/office/officeart/2008/layout/AlternatingHexagons"/>
    <dgm:cxn modelId="{9CC55631-3BCA-4045-A049-15C287859250}" type="presOf" srcId="{0AAC7B9C-E49C-4A03-911D-F6D2A5CE487D}" destId="{DEBD09D2-7A5B-43AC-82C3-FDD7243C9300}" srcOrd="0" destOrd="0" presId="urn:microsoft.com/office/officeart/2008/layout/AlternatingHexagons"/>
    <dgm:cxn modelId="{2A5BE44E-9D0E-46CD-BDF9-8E8F35A4965E}" type="presParOf" srcId="{1755A3FA-3096-48ED-B5F4-AC62FA5EEC46}" destId="{F5E050F3-4A0E-4AF4-A416-E68F9635E1BB}" srcOrd="0" destOrd="0" presId="urn:microsoft.com/office/officeart/2008/layout/AlternatingHexagons"/>
    <dgm:cxn modelId="{38F6E3E8-1C0F-4CF1-829A-6D49DFE6E155}" type="presParOf" srcId="{F5E050F3-4A0E-4AF4-A416-E68F9635E1BB}" destId="{DEBD09D2-7A5B-43AC-82C3-FDD7243C9300}" srcOrd="0" destOrd="0" presId="urn:microsoft.com/office/officeart/2008/layout/AlternatingHexagons"/>
    <dgm:cxn modelId="{250E9BE2-B6F2-4F07-AE65-782A8B23FD56}" type="presParOf" srcId="{F5E050F3-4A0E-4AF4-A416-E68F9635E1BB}" destId="{EE3BFB69-B8F3-4FCB-8BC3-7EFFDA35A296}" srcOrd="1" destOrd="0" presId="urn:microsoft.com/office/officeart/2008/layout/AlternatingHexagons"/>
    <dgm:cxn modelId="{DF722AE6-C191-4CAF-B5C3-4FFE2E8D0427}" type="presParOf" srcId="{F5E050F3-4A0E-4AF4-A416-E68F9635E1BB}" destId="{BF26593B-4488-453E-B001-AE691C8DB36D}" srcOrd="2" destOrd="0" presId="urn:microsoft.com/office/officeart/2008/layout/AlternatingHexagons"/>
    <dgm:cxn modelId="{B62587E9-9D8D-4E87-8327-16DEE94E4DE1}" type="presParOf" srcId="{F5E050F3-4A0E-4AF4-A416-E68F9635E1BB}" destId="{186AEF7A-449C-4EC8-A27C-DAA69BCCFA53}" srcOrd="3" destOrd="0" presId="urn:microsoft.com/office/officeart/2008/layout/AlternatingHexagons"/>
    <dgm:cxn modelId="{26DA8D54-14AA-4593-8049-0158051A9C64}" type="presParOf" srcId="{F5E050F3-4A0E-4AF4-A416-E68F9635E1BB}" destId="{1E854F5D-8A9A-4EC3-8797-988C1512CA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6FBABA-050D-44C7-8BFA-827D6BED7216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AAC7B9C-E49C-4A03-911D-F6D2A5CE487D}">
      <dgm:prSet phldrT="[Text]"/>
      <dgm:spPr/>
      <dgm:t>
        <a:bodyPr/>
        <a:lstStyle/>
        <a:p>
          <a:r>
            <a:rPr lang="en-US" dirty="0"/>
            <a:t>PATTERNS</a:t>
          </a:r>
        </a:p>
      </dgm:t>
    </dgm:pt>
    <dgm:pt modelId="{646B3AAC-A363-4947-83E3-D53C69B31363}" type="parTrans" cxnId="{7CED140C-7996-442F-B0E2-4F188F346384}">
      <dgm:prSet/>
      <dgm:spPr/>
      <dgm:t>
        <a:bodyPr/>
        <a:lstStyle/>
        <a:p>
          <a:endParaRPr lang="en-US"/>
        </a:p>
      </dgm:t>
    </dgm:pt>
    <dgm:pt modelId="{F8BFC553-AADB-4F9B-AFF5-1A8E91B17AD5}" type="sibTrans" cxnId="{7CED140C-7996-442F-B0E2-4F188F346384}">
      <dgm:prSet/>
      <dgm:spPr/>
      <dgm:t>
        <a:bodyPr/>
        <a:lstStyle/>
        <a:p>
          <a:r>
            <a:rPr lang="en-US" dirty="0"/>
            <a:t>LINES</a:t>
          </a:r>
        </a:p>
      </dgm:t>
    </dgm:pt>
    <dgm:pt modelId="{1755A3FA-3096-48ED-B5F4-AC62FA5EEC46}" type="pres">
      <dgm:prSet presAssocID="{866FBABA-050D-44C7-8BFA-827D6BED7216}" presName="Name0" presStyleCnt="0">
        <dgm:presLayoutVars>
          <dgm:chMax/>
          <dgm:chPref/>
          <dgm:dir/>
          <dgm:animLvl val="lvl"/>
        </dgm:presLayoutVars>
      </dgm:prSet>
      <dgm:spPr/>
    </dgm:pt>
    <dgm:pt modelId="{F5E050F3-4A0E-4AF4-A416-E68F9635E1BB}" type="pres">
      <dgm:prSet presAssocID="{0AAC7B9C-E49C-4A03-911D-F6D2A5CE487D}" presName="composite" presStyleCnt="0"/>
      <dgm:spPr/>
    </dgm:pt>
    <dgm:pt modelId="{DEBD09D2-7A5B-43AC-82C3-FDD7243C9300}" type="pres">
      <dgm:prSet presAssocID="{0AAC7B9C-E49C-4A03-911D-F6D2A5CE487D}" presName="Parent1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EE3BFB69-B8F3-4FCB-8BC3-7EFFDA35A296}" type="pres">
      <dgm:prSet presAssocID="{0AAC7B9C-E49C-4A03-911D-F6D2A5CE487D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F26593B-4488-453E-B001-AE691C8DB36D}" type="pres">
      <dgm:prSet presAssocID="{0AAC7B9C-E49C-4A03-911D-F6D2A5CE487D}" presName="BalanceSpacing" presStyleCnt="0"/>
      <dgm:spPr/>
    </dgm:pt>
    <dgm:pt modelId="{186AEF7A-449C-4EC8-A27C-DAA69BCCFA53}" type="pres">
      <dgm:prSet presAssocID="{0AAC7B9C-E49C-4A03-911D-F6D2A5CE487D}" presName="BalanceSpacing1" presStyleCnt="0"/>
      <dgm:spPr/>
    </dgm:pt>
    <dgm:pt modelId="{1E854F5D-8A9A-4EC3-8797-988C1512CAD2}" type="pres">
      <dgm:prSet presAssocID="{F8BFC553-AADB-4F9B-AFF5-1A8E91B17AD5}" presName="Accent1Text" presStyleLbl="node1" presStyleIdx="1" presStyleCnt="2"/>
      <dgm:spPr/>
    </dgm:pt>
  </dgm:ptLst>
  <dgm:cxnLst>
    <dgm:cxn modelId="{01EC7004-4EB6-461B-B831-4B5F5A4C4BE5}" type="presOf" srcId="{F8BFC553-AADB-4F9B-AFF5-1A8E91B17AD5}" destId="{1E854F5D-8A9A-4EC3-8797-988C1512CAD2}" srcOrd="0" destOrd="0" presId="urn:microsoft.com/office/officeart/2008/layout/AlternatingHexagons"/>
    <dgm:cxn modelId="{7CED140C-7996-442F-B0E2-4F188F346384}" srcId="{866FBABA-050D-44C7-8BFA-827D6BED7216}" destId="{0AAC7B9C-E49C-4A03-911D-F6D2A5CE487D}" srcOrd="0" destOrd="0" parTransId="{646B3AAC-A363-4947-83E3-D53C69B31363}" sibTransId="{F8BFC553-AADB-4F9B-AFF5-1A8E91B17AD5}"/>
    <dgm:cxn modelId="{0245140F-A66E-424F-80E9-C364A3BE437A}" type="presOf" srcId="{866FBABA-050D-44C7-8BFA-827D6BED7216}" destId="{1755A3FA-3096-48ED-B5F4-AC62FA5EEC46}" srcOrd="0" destOrd="0" presId="urn:microsoft.com/office/officeart/2008/layout/AlternatingHexagons"/>
    <dgm:cxn modelId="{9CC55631-3BCA-4045-A049-15C287859250}" type="presOf" srcId="{0AAC7B9C-E49C-4A03-911D-F6D2A5CE487D}" destId="{DEBD09D2-7A5B-43AC-82C3-FDD7243C9300}" srcOrd="0" destOrd="0" presId="urn:microsoft.com/office/officeart/2008/layout/AlternatingHexagons"/>
    <dgm:cxn modelId="{2A5BE44E-9D0E-46CD-BDF9-8E8F35A4965E}" type="presParOf" srcId="{1755A3FA-3096-48ED-B5F4-AC62FA5EEC46}" destId="{F5E050F3-4A0E-4AF4-A416-E68F9635E1BB}" srcOrd="0" destOrd="0" presId="urn:microsoft.com/office/officeart/2008/layout/AlternatingHexagons"/>
    <dgm:cxn modelId="{38F6E3E8-1C0F-4CF1-829A-6D49DFE6E155}" type="presParOf" srcId="{F5E050F3-4A0E-4AF4-A416-E68F9635E1BB}" destId="{DEBD09D2-7A5B-43AC-82C3-FDD7243C9300}" srcOrd="0" destOrd="0" presId="urn:microsoft.com/office/officeart/2008/layout/AlternatingHexagons"/>
    <dgm:cxn modelId="{250E9BE2-B6F2-4F07-AE65-782A8B23FD56}" type="presParOf" srcId="{F5E050F3-4A0E-4AF4-A416-E68F9635E1BB}" destId="{EE3BFB69-B8F3-4FCB-8BC3-7EFFDA35A296}" srcOrd="1" destOrd="0" presId="urn:microsoft.com/office/officeart/2008/layout/AlternatingHexagons"/>
    <dgm:cxn modelId="{DF722AE6-C191-4CAF-B5C3-4FFE2E8D0427}" type="presParOf" srcId="{F5E050F3-4A0E-4AF4-A416-E68F9635E1BB}" destId="{BF26593B-4488-453E-B001-AE691C8DB36D}" srcOrd="2" destOrd="0" presId="urn:microsoft.com/office/officeart/2008/layout/AlternatingHexagons"/>
    <dgm:cxn modelId="{B62587E9-9D8D-4E87-8327-16DEE94E4DE1}" type="presParOf" srcId="{F5E050F3-4A0E-4AF4-A416-E68F9635E1BB}" destId="{186AEF7A-449C-4EC8-A27C-DAA69BCCFA53}" srcOrd="3" destOrd="0" presId="urn:microsoft.com/office/officeart/2008/layout/AlternatingHexagons"/>
    <dgm:cxn modelId="{26DA8D54-14AA-4593-8049-0158051A9C64}" type="presParOf" srcId="{F5E050F3-4A0E-4AF4-A416-E68F9635E1BB}" destId="{1E854F5D-8A9A-4EC3-8797-988C1512CAD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D09D2-7A5B-43AC-82C3-FDD7243C9300}">
      <dsp:nvSpPr>
        <dsp:cNvPr id="0" name=""/>
        <dsp:cNvSpPr/>
      </dsp:nvSpPr>
      <dsp:spPr>
        <a:xfrm rot="5400000">
          <a:off x="1837331" y="923130"/>
          <a:ext cx="1206706" cy="104983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SCENES</a:t>
          </a:r>
        </a:p>
      </dsp:txBody>
      <dsp:txXfrm rot="-5400000">
        <a:off x="2079366" y="1032739"/>
        <a:ext cx="722636" cy="830616"/>
      </dsp:txXfrm>
    </dsp:sp>
    <dsp:sp modelId="{EE3BFB69-B8F3-4FCB-8BC3-7EFFDA35A296}">
      <dsp:nvSpPr>
        <dsp:cNvPr id="0" name=""/>
        <dsp:cNvSpPr/>
      </dsp:nvSpPr>
      <dsp:spPr>
        <a:xfrm>
          <a:off x="2997459" y="1086036"/>
          <a:ext cx="1346684" cy="72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54F5D-8A9A-4EC3-8797-988C1512CAD2}">
      <dsp:nvSpPr>
        <dsp:cNvPr id="0" name=""/>
        <dsp:cNvSpPr/>
      </dsp:nvSpPr>
      <dsp:spPr>
        <a:xfrm rot="5400000">
          <a:off x="703509" y="923130"/>
          <a:ext cx="1206706" cy="1049834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3D STRUCTURES</a:t>
          </a:r>
        </a:p>
      </dsp:txBody>
      <dsp:txXfrm rot="-5400000">
        <a:off x="945544" y="1032739"/>
        <a:ext cx="722636" cy="830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D09D2-7A5B-43AC-82C3-FDD7243C9300}">
      <dsp:nvSpPr>
        <dsp:cNvPr id="0" name=""/>
        <dsp:cNvSpPr/>
      </dsp:nvSpPr>
      <dsp:spPr>
        <a:xfrm rot="5400000">
          <a:off x="1837331" y="923130"/>
          <a:ext cx="1206706" cy="104983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PATTERNS</a:t>
          </a:r>
        </a:p>
      </dsp:txBody>
      <dsp:txXfrm rot="-5400000">
        <a:off x="2079366" y="1032739"/>
        <a:ext cx="722636" cy="830616"/>
      </dsp:txXfrm>
    </dsp:sp>
    <dsp:sp modelId="{EE3BFB69-B8F3-4FCB-8BC3-7EFFDA35A296}">
      <dsp:nvSpPr>
        <dsp:cNvPr id="0" name=""/>
        <dsp:cNvSpPr/>
      </dsp:nvSpPr>
      <dsp:spPr>
        <a:xfrm>
          <a:off x="2997459" y="1086036"/>
          <a:ext cx="1346684" cy="7240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54F5D-8A9A-4EC3-8797-988C1512CAD2}">
      <dsp:nvSpPr>
        <dsp:cNvPr id="0" name=""/>
        <dsp:cNvSpPr/>
      </dsp:nvSpPr>
      <dsp:spPr>
        <a:xfrm rot="5400000">
          <a:off x="703509" y="923130"/>
          <a:ext cx="1206706" cy="1049834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LINES</a:t>
          </a:r>
        </a:p>
      </dsp:txBody>
      <dsp:txXfrm rot="-5400000">
        <a:off x="945544" y="1032739"/>
        <a:ext cx="722636" cy="830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16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https://www.youtube.com/watch?v=kb0iMO9yK-o&amp;t=24s&amp;ab_channel=MicrosoftResearch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https://www.youtube.com/watch?v=Khuj4ASldmU&amp;t=3s&amp;ab_channel=ComputerVisionFreiburg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360570-2B09-DB43-BBE0-DA076DA911F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285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06462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98757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05237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32237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173007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11" descr="UWE-Logo-Botto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2" y="4068763"/>
            <a:ext cx="2182812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3666431"/>
            <a:ext cx="1219139" cy="2099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4045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235242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25289" y="965915"/>
            <a:ext cx="3018711" cy="34386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0" y="965915"/>
            <a:ext cx="3024188" cy="34386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64589" y="965915"/>
            <a:ext cx="3020299" cy="1698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64589" y="2700823"/>
            <a:ext cx="3020299" cy="17037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06567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700" userDrawn="1">
          <p15:clr>
            <a:srgbClr val="FBAE40"/>
          </p15:clr>
        </p15:guide>
        <p15:guide id="4" pos="1927" userDrawn="1">
          <p15:clr>
            <a:srgbClr val="FBAE40"/>
          </p15:clr>
        </p15:guide>
        <p15:guide id="5" pos="1904" userDrawn="1">
          <p15:clr>
            <a:srgbClr val="FBAE40"/>
          </p15:clr>
        </p15:guide>
        <p15:guide id="6" pos="3833" userDrawn="1">
          <p15:clr>
            <a:srgbClr val="FBAE40"/>
          </p15:clr>
        </p15:guide>
        <p15:guide id="7" pos="3856" userDrawn="1">
          <p15:clr>
            <a:srgbClr val="FBAE40"/>
          </p15:clr>
        </p15:guide>
        <p15:guide id="8" orient="horz" pos="16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7545" y="235242"/>
            <a:ext cx="6552727" cy="60831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3200" b="0" i="0" baseline="0">
                <a:solidFill>
                  <a:srgbClr val="16818D"/>
                </a:solidFill>
                <a:latin typeface="Georgia"/>
                <a:ea typeface="Georgia"/>
                <a:cs typeface="Georgi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125289" y="965915"/>
            <a:ext cx="3018711" cy="34386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064589" y="965915"/>
            <a:ext cx="3020299" cy="16983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064589" y="2700823"/>
            <a:ext cx="3020299" cy="17037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8065" y="965916"/>
            <a:ext cx="2385743" cy="3438660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29504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700">
          <p15:clr>
            <a:srgbClr val="FBAE40"/>
          </p15:clr>
        </p15:guide>
        <p15:guide id="4" pos="1927">
          <p15:clr>
            <a:srgbClr val="FBAE40"/>
          </p15:clr>
        </p15:guide>
        <p15:guide id="5" pos="1904">
          <p15:clr>
            <a:srgbClr val="FBAE40"/>
          </p15:clr>
        </p15:guide>
        <p15:guide id="6" pos="3833">
          <p15:clr>
            <a:srgbClr val="FBAE40"/>
          </p15:clr>
        </p15:guide>
        <p15:guide id="7" pos="3856">
          <p15:clr>
            <a:srgbClr val="FBAE40"/>
          </p15:clr>
        </p15:guide>
        <p15:guide id="8" orient="horz" pos="16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042988" y="915566"/>
            <a:ext cx="7058025" cy="288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1pPr>
            <a:lvl2pPr marL="6096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2pPr>
            <a:lvl3pPr marL="12192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3pPr>
            <a:lvl4pPr marL="18288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4pPr>
            <a:lvl5pPr marL="2438400" indent="0">
              <a:lnSpc>
                <a:spcPts val="3600"/>
              </a:lnSpc>
              <a:buNone/>
              <a:defRPr sz="2800" b="0" i="1" baseline="0">
                <a:solidFill>
                  <a:srgbClr val="16818D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1042988" y="3867894"/>
            <a:ext cx="7058025" cy="47689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800"/>
              </a:lnSpc>
              <a:buNone/>
              <a:defRPr sz="12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5" name="Picture 4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49473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15403" y="1851670"/>
            <a:ext cx="4283969" cy="136815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9600"/>
              </a:lnSpc>
              <a:buNone/>
              <a:defRPr sz="13000" b="0" i="0" baseline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6096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2pPr>
            <a:lvl3pPr marL="12192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3pPr>
            <a:lvl4pPr marL="18288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4pPr>
            <a:lvl5pPr marL="2438400" indent="0" algn="r">
              <a:lnSpc>
                <a:spcPts val="3600"/>
              </a:lnSpc>
              <a:buNone/>
              <a:defRPr sz="9600" b="0" i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GB" dirty="0"/>
              <a:t>100%</a:t>
            </a:r>
          </a:p>
        </p:txBody>
      </p:sp>
      <p:sp>
        <p:nvSpPr>
          <p:cNvPr id="4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715395" y="1868749"/>
            <a:ext cx="3601021" cy="135107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1pPr>
            <a:lvl2pPr marL="6096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2pPr>
            <a:lvl3pPr marL="12192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3pPr>
            <a:lvl4pPr marL="18288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4pPr>
            <a:lvl5pPr marL="2438400" indent="0" algn="l">
              <a:lnSpc>
                <a:spcPts val="2200"/>
              </a:lnSpc>
              <a:buNone/>
              <a:defRPr sz="1800" baseline="0">
                <a:solidFill>
                  <a:srgbClr val="16818D"/>
                </a:solidFill>
                <a:latin typeface="Georgi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970980" y="3579639"/>
            <a:ext cx="7129412" cy="64829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1pPr>
            <a:lvl2pPr marL="6096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2pPr>
            <a:lvl3pPr marL="12192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3pPr>
            <a:lvl4pPr marL="18288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4pPr>
            <a:lvl5pPr marL="2438400" indent="0" algn="r">
              <a:lnSpc>
                <a:spcPts val="1400"/>
              </a:lnSpc>
              <a:buNone/>
              <a:defRPr sz="1000" baseline="0">
                <a:solidFill>
                  <a:schemeClr val="tx1"/>
                </a:solidFill>
                <a:latin typeface="Tahoma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211755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275606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023443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9" name="Picture 8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6740030" cy="3091721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350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7584" y="1209600"/>
            <a:ext cx="6726844" cy="3081077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555625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84737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105"/>
            <a:ext cx="3167583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3201" y="1224105"/>
            <a:ext cx="3239119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096" y="562148"/>
            <a:ext cx="6553224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8" name="Picture 7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000"/>
            <a:ext cx="3167583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224000"/>
            <a:ext cx="3238126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202175"/>
            <a:ext cx="6515620" cy="324178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  <p:pic>
        <p:nvPicPr>
          <p:cNvPr id="7" name="Picture 6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257703"/>
            <a:ext cx="3167583" cy="311424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257705"/>
            <a:ext cx="3816350" cy="31862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pic>
        <p:nvPicPr>
          <p:cNvPr id="7" name="Picture 6" descr="UWE-Logo-Botto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4611688"/>
            <a:ext cx="10795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</p:sldLayoutIdLst>
  <p:transition spd="slow">
    <p:fade/>
  </p:transition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b0iMO9yK-o?start=24&amp;feature=oembed" TargetMode="Externa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Khuj4ASldmU?start=3&amp;feature=oembed" TargetMode="Externa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Disi.chen@uwe.ac.uk" TargetMode="External"/><Relationship Id="rId2" Type="http://schemas.openxmlformats.org/officeDocument/2006/relationships/hyperlink" Target="mailto:Wenhao.Zhang@uwe.ac.uk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Syed.Yunas@uwe.ac.uk" TargetMode="External"/><Relationship Id="rId2" Type="http://schemas.openxmlformats.org/officeDocument/2006/relationships/hyperlink" Target="mailto:Disi.chen@uwe.ac.uk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051720" y="879562"/>
            <a:ext cx="6912768" cy="33843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sz="2800" dirty="0">
                <a:ea typeface="ＭＳ Ｐゴシック" charset="-128"/>
              </a:rPr>
              <a:t>Machine Vision </a:t>
            </a:r>
            <a:r>
              <a:rPr lang="en-GB" altLang="en-US" sz="2000" dirty="0">
                <a:ea typeface="ＭＳ Ｐゴシック" charset="-128"/>
              </a:rPr>
              <a:t>UFMFRR-15-M</a:t>
            </a:r>
          </a:p>
          <a:p>
            <a:pPr eaLnBrk="1" hangingPunct="1">
              <a:spcBef>
                <a:spcPct val="0"/>
              </a:spcBef>
            </a:pPr>
            <a:endParaRPr lang="en-GB" altLang="en-US" sz="1800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800" b="1" dirty="0">
                <a:ea typeface="ＭＳ Ｐゴシック" charset="-128"/>
              </a:rPr>
              <a:t>	Week 1: Introduction</a:t>
            </a: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endParaRPr lang="en-GB" altLang="en-US" sz="2800" dirty="0">
              <a:ea typeface="ＭＳ Ｐゴシック" charset="-128"/>
            </a:endParaRP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xfrm>
            <a:off x="395537" y="1078533"/>
            <a:ext cx="1219139" cy="2690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Presentation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xfrm>
            <a:off x="395537" y="1521378"/>
            <a:ext cx="1320463" cy="402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Dr. Wenhao Zhang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xfrm>
            <a:off x="395537" y="1923678"/>
            <a:ext cx="1320464" cy="13855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900" dirty="0">
                <a:ea typeface="ＭＳ Ｐゴシック" charset="-128"/>
              </a:rPr>
              <a:t>Associate Professor of Computer Vision and Machine Learning</a:t>
            </a:r>
          </a:p>
          <a:p>
            <a:pPr>
              <a:spcBef>
                <a:spcPct val="0"/>
              </a:spcBef>
            </a:pPr>
            <a:endParaRPr lang="en-US" altLang="en-US" sz="900" dirty="0">
              <a:ea typeface="ＭＳ Ｐゴシック" charset="-128"/>
            </a:endParaRPr>
          </a:p>
          <a:p>
            <a:pPr>
              <a:spcBef>
                <a:spcPct val="0"/>
              </a:spcBef>
            </a:pPr>
            <a:r>
              <a:rPr lang="en-US" altLang="en-US" sz="900" dirty="0">
                <a:ea typeface="ＭＳ Ｐゴシック" charset="-128"/>
              </a:rPr>
              <a:t>Codirector of the Centre for Machine Vision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395536" y="3666431"/>
            <a:ext cx="1219139" cy="209921"/>
          </a:xfrm>
        </p:spPr>
        <p:txBody>
          <a:bodyPr/>
          <a:lstStyle/>
          <a:p>
            <a:r>
              <a:rPr lang="en-US" dirty="0"/>
              <a:t>04/10/2023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703C9-8274-4FD8-8B9F-F417D23C4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7344408" cy="476000"/>
          </a:xfrm>
        </p:spPr>
        <p:txBody>
          <a:bodyPr/>
          <a:lstStyle/>
          <a:p>
            <a:r>
              <a:rPr lang="en-GB" dirty="0"/>
              <a:t>An example of image captioning</a:t>
            </a:r>
          </a:p>
        </p:txBody>
      </p:sp>
      <p:pic>
        <p:nvPicPr>
          <p:cNvPr id="4" name="Online Media 3" title="Novel Image Captioning">
            <a:hlinkClick r:id="" action="ppaction://media"/>
            <a:extLst>
              <a:ext uri="{FF2B5EF4-FFF2-40B4-BE49-F238E27FC236}">
                <a16:creationId xmlns:a16="http://schemas.microsoft.com/office/drawing/2014/main" id="{F85538E8-BA91-A093-DD30-F316DE45AAE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19672" y="1208446"/>
            <a:ext cx="6912768" cy="39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285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80735810"/>
              </p:ext>
            </p:extLst>
          </p:nvPr>
        </p:nvGraphicFramePr>
        <p:xfrm>
          <a:off x="3599892" y="2089692"/>
          <a:ext cx="4344144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24690048"/>
              </p:ext>
            </p:extLst>
          </p:nvPr>
        </p:nvGraphicFramePr>
        <p:xfrm>
          <a:off x="-180528" y="2067694"/>
          <a:ext cx="4344144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6512" y="1145128"/>
            <a:ext cx="7272808" cy="3081077"/>
          </a:xfrm>
        </p:spPr>
        <p:txBody>
          <a:bodyPr/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Digital image processing        Computer vision/Machine vision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843564" y="2277622"/>
            <a:ext cx="551924" cy="36004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780446" y="130030"/>
            <a:ext cx="792088" cy="785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GB" sz="2000" b="1" dirty="0"/>
              <a:t>1950</a:t>
            </a:r>
          </a:p>
          <a:p>
            <a:pPr algn="ctr">
              <a:lnSpc>
                <a:spcPts val="1800"/>
              </a:lnSpc>
            </a:pPr>
            <a:r>
              <a:rPr lang="en-GB" sz="2000" b="1" dirty="0"/>
              <a:t>-</a:t>
            </a:r>
          </a:p>
          <a:p>
            <a:pPr algn="ctr">
              <a:lnSpc>
                <a:spcPts val="1800"/>
              </a:lnSpc>
            </a:pPr>
            <a:r>
              <a:rPr lang="en-GB" sz="2000" b="1" dirty="0"/>
              <a:t>1970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17448" y="185167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1980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0920" y="2715766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2000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50920" y="4763928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2020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08304" y="915566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Stereo triangulation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8304" y="1210073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Shape from shading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8304" y="149163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Optical flow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25024" y="2211710"/>
            <a:ext cx="150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Face recognition</a:t>
            </a:r>
          </a:p>
          <a:p>
            <a:r>
              <a:rPr lang="en-GB" sz="1400" dirty="0"/>
              <a:t>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56268" y="3075806"/>
            <a:ext cx="18758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Learning</a:t>
            </a:r>
          </a:p>
          <a:p>
            <a:r>
              <a:rPr lang="en-GB" sz="1400" dirty="0"/>
              <a:t>3D</a:t>
            </a:r>
          </a:p>
          <a:p>
            <a:r>
              <a:rPr lang="en-GB" sz="1400" dirty="0"/>
              <a:t>Scene understanding</a:t>
            </a:r>
          </a:p>
          <a:p>
            <a:r>
              <a:rPr lang="en-GB" sz="1400" dirty="0"/>
              <a:t>Synthesis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164288" y="0"/>
            <a:ext cx="72008" cy="51435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F71F20-2915-1722-A391-14EF673A9713}"/>
              </a:ext>
            </a:extLst>
          </p:cNvPr>
          <p:cNvSpPr txBox="1"/>
          <p:nvPr/>
        </p:nvSpPr>
        <p:spPr>
          <a:xfrm>
            <a:off x="7944036" y="3996810"/>
            <a:ext cx="792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2010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5FCF3-0318-13D6-E371-FD0FB6CD8B26}"/>
              </a:ext>
            </a:extLst>
          </p:cNvPr>
          <p:cNvSpPr txBox="1"/>
          <p:nvPr/>
        </p:nvSpPr>
        <p:spPr>
          <a:xfrm>
            <a:off x="7377703" y="444515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73888681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8ECBAD-4189-4E45-8B9E-EE9BAD9B5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Machine Vision in year 2023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3C8C-0049-43A7-ADB5-D4BC99709B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Advancements in:</a:t>
            </a:r>
          </a:p>
          <a:p>
            <a:r>
              <a:rPr lang="en-GB" dirty="0"/>
              <a:t>Sensors</a:t>
            </a:r>
          </a:p>
          <a:p>
            <a:r>
              <a:rPr lang="en-GB" dirty="0"/>
              <a:t>Data</a:t>
            </a:r>
          </a:p>
          <a:p>
            <a:r>
              <a:rPr lang="en-GB" dirty="0"/>
              <a:t>Computing devices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Some examples:</a:t>
            </a:r>
          </a:p>
          <a:p>
            <a:r>
              <a:rPr lang="en-GB" dirty="0"/>
              <a:t>3D face recognition</a:t>
            </a:r>
          </a:p>
          <a:p>
            <a:r>
              <a:rPr lang="en-GB" dirty="0"/>
              <a:t>Object detection/tracking</a:t>
            </a:r>
          </a:p>
          <a:p>
            <a:r>
              <a:rPr lang="en-GB" dirty="0"/>
              <a:t>Synthesis (Generative adversarial network)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983416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256DD5-0A62-446F-BDEC-34AE52264F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An example of Synthesis</a:t>
            </a:r>
          </a:p>
        </p:txBody>
      </p:sp>
      <p:pic>
        <p:nvPicPr>
          <p:cNvPr id="4" name="Online Media 3" title="Artistic style transfer for videos">
            <a:hlinkClick r:id="" action="ppaction://media"/>
            <a:extLst>
              <a:ext uri="{FF2B5EF4-FFF2-40B4-BE49-F238E27FC236}">
                <a16:creationId xmlns:a16="http://schemas.microsoft.com/office/drawing/2014/main" id="{5D4238ED-C693-0AC0-A236-16EE8ED9F1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35696" y="1202247"/>
            <a:ext cx="6840760" cy="386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07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99591" y="339502"/>
            <a:ext cx="6668019" cy="1024590"/>
          </a:xfrm>
        </p:spPr>
        <p:txBody>
          <a:bodyPr/>
          <a:lstStyle/>
          <a:p>
            <a:r>
              <a:rPr lang="en-GB" dirty="0"/>
              <a:t>Pause and reflect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99591" y="1275606"/>
            <a:ext cx="7632849" cy="772443"/>
          </a:xfrm>
        </p:spPr>
        <p:txBody>
          <a:bodyPr/>
          <a:lstStyle/>
          <a:p>
            <a:r>
              <a:rPr lang="en-GB" sz="2000" dirty="0"/>
              <a:t>Give examples of problems that you think machine vision </a:t>
            </a:r>
            <a:r>
              <a:rPr lang="en-GB" sz="2000" b="1" dirty="0"/>
              <a:t>can</a:t>
            </a:r>
            <a:r>
              <a:rPr lang="en-GB" sz="2000" dirty="0"/>
              <a:t> solve or </a:t>
            </a:r>
            <a:r>
              <a:rPr lang="en-GB" sz="2000" b="1" dirty="0"/>
              <a:t>cannot</a:t>
            </a:r>
            <a:r>
              <a:rPr lang="en-GB" sz="2000" dirty="0"/>
              <a:t> solve in this day and age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691394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:\HA meristem\Matlab\weed-bound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16555"/>
          <a:stretch/>
        </p:blipFill>
        <p:spPr bwMode="auto">
          <a:xfrm>
            <a:off x="3779913" y="1846285"/>
            <a:ext cx="3672408" cy="2756689"/>
          </a:xfrm>
          <a:prstGeom prst="rect">
            <a:avLst/>
          </a:prstGeom>
          <a:noFill/>
          <a:ln w="762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5" name="Text Placeholder 4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0" y="1298094"/>
            <a:ext cx="9144000" cy="69759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just">
              <a:buNone/>
            </a:pPr>
            <a:r>
              <a:rPr lang="en-US" altLang="en-US" sz="2000" b="1" dirty="0"/>
              <a:t>1. </a:t>
            </a:r>
            <a:r>
              <a:rPr lang="en-US" altLang="en-US" sz="2000" dirty="0"/>
              <a:t>…recovers useful information about a scene from its two-dimensional projections </a:t>
            </a:r>
            <a:r>
              <a:rPr lang="en-US" altLang="en-US" sz="2000" b="1" dirty="0"/>
              <a:t>(Jain, 1995)</a:t>
            </a:r>
            <a:r>
              <a:rPr lang="en-US" altLang="en-US" sz="2000" dirty="0"/>
              <a:t>.</a:t>
            </a:r>
          </a:p>
          <a:p>
            <a:pPr algn="just"/>
            <a:endParaRPr lang="en-US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13B06-7315-46CD-89A9-588D3E1389E6}"/>
              </a:ext>
            </a:extLst>
          </p:cNvPr>
          <p:cNvSpPr txBox="1"/>
          <p:nvPr/>
        </p:nvSpPr>
        <p:spPr>
          <a:xfrm>
            <a:off x="2267744" y="4803998"/>
            <a:ext cx="8496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Jain, R., Kasturi, R. and </a:t>
            </a:r>
            <a:r>
              <a:rPr lang="en-GB" sz="1400" b="0" i="0" u="none" strike="noStrike" baseline="0" dirty="0" err="1">
                <a:solidFill>
                  <a:srgbClr val="000000"/>
                </a:solidFill>
                <a:latin typeface="Tahoma" panose="020B0604030504040204" pitchFamily="34" charset="0"/>
              </a:rPr>
              <a:t>Schunck</a:t>
            </a:r>
            <a:r>
              <a:rPr lang="en-GB" sz="1400" b="0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B.G., 1995.Machine vision. New York: McGraw-Hill.</a:t>
            </a:r>
            <a:endParaRPr lang="en-GB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4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323528" y="1209600"/>
            <a:ext cx="5616624" cy="337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sz="2000" b="1" dirty="0"/>
              <a:t>2.</a:t>
            </a:r>
            <a:r>
              <a:rPr lang="en-US" altLang="en-US" sz="2000" dirty="0"/>
              <a:t> </a:t>
            </a:r>
            <a:r>
              <a:rPr lang="en-GB" altLang="en-US" sz="2000" dirty="0"/>
              <a:t>…an enterprise that uses </a:t>
            </a:r>
            <a:r>
              <a:rPr lang="en-GB" altLang="en-US" sz="2000" i="1" dirty="0"/>
              <a:t>statistical</a:t>
            </a:r>
            <a:r>
              <a:rPr lang="en-GB" altLang="en-US" sz="2000" dirty="0"/>
              <a:t> methods to disentangle data using models constructed with the aid of </a:t>
            </a:r>
            <a:r>
              <a:rPr lang="en-GB" altLang="en-US" sz="2000" i="1" dirty="0"/>
              <a:t>geometry</a:t>
            </a:r>
            <a:r>
              <a:rPr lang="en-GB" altLang="en-US" sz="2000" dirty="0"/>
              <a:t>, </a:t>
            </a:r>
            <a:r>
              <a:rPr lang="en-GB" altLang="en-US" sz="2000" i="1" dirty="0"/>
              <a:t>physics</a:t>
            </a:r>
            <a:r>
              <a:rPr lang="en-GB" altLang="en-US" sz="2000" dirty="0"/>
              <a:t>, and </a:t>
            </a:r>
            <a:r>
              <a:rPr lang="en-GB" altLang="en-US" sz="2000" i="1" dirty="0"/>
              <a:t>learning</a:t>
            </a:r>
            <a:r>
              <a:rPr lang="en-GB" altLang="en-US" sz="2000" dirty="0"/>
              <a:t> </a:t>
            </a:r>
            <a:r>
              <a:rPr lang="en-GB" altLang="en-US" sz="2000" i="1" dirty="0"/>
              <a:t>theory</a:t>
            </a:r>
            <a:r>
              <a:rPr lang="en-GB" altLang="en-US" sz="2000" dirty="0"/>
              <a:t> </a:t>
            </a:r>
            <a:r>
              <a:rPr lang="en-GB" altLang="en-US" sz="2000" b="1" dirty="0"/>
              <a:t>(Forsyth, 2002)</a:t>
            </a:r>
            <a:r>
              <a:rPr lang="en-GB" altLang="en-US" sz="2000" dirty="0"/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79512" y="2341729"/>
            <a:ext cx="8712968" cy="2743423"/>
            <a:chOff x="179512" y="2341729"/>
            <a:chExt cx="8712968" cy="274342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384458" y="2715766"/>
              <a:ext cx="1551776" cy="152026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78129" y="3020686"/>
              <a:ext cx="1551776" cy="152026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838908"/>
              <a:ext cx="1897712" cy="1749066"/>
            </a:xfrm>
            <a:prstGeom prst="rect">
              <a:avLst/>
            </a:prstGeom>
          </p:spPr>
        </p:pic>
        <p:cxnSp>
          <p:nvCxnSpPr>
            <p:cNvPr id="4" name="Straight Arrow Connector 3"/>
            <p:cNvCxnSpPr/>
            <p:nvPr/>
          </p:nvCxnSpPr>
          <p:spPr>
            <a:xfrm>
              <a:off x="2195736" y="3579862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76209" y="3385691"/>
              <a:ext cx="1551776" cy="152026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0434" y="2341729"/>
              <a:ext cx="2120619" cy="2743423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5076056" y="3579862"/>
              <a:ext cx="5760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8532440" y="2787774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8532440" y="4138831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8028384" y="3020686"/>
              <a:ext cx="432048" cy="631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028384" y="3780820"/>
              <a:ext cx="432048" cy="5380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E1108-151C-46C3-A5F7-D126F730EA56}"/>
              </a:ext>
            </a:extLst>
          </p:cNvPr>
          <p:cNvSpPr/>
          <p:nvPr/>
        </p:nvSpPr>
        <p:spPr>
          <a:xfrm>
            <a:off x="1547664" y="4891121"/>
            <a:ext cx="92537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Forsyth, D.A. and Ponce, J., 2012. </a:t>
            </a:r>
            <a:r>
              <a:rPr lang="en-GB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vision: a modern approach</a:t>
            </a:r>
            <a:r>
              <a:rPr lang="en-GB" sz="1400" dirty="0">
                <a:solidFill>
                  <a:srgbClr val="222222"/>
                </a:solidFill>
                <a:latin typeface="Arial" panose="020B0604020202020204" pitchFamily="34" charset="0"/>
              </a:rPr>
              <a:t>. Pearson.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4922877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/>
              <a:t>Physics</a:t>
            </a:r>
            <a:r>
              <a:rPr lang="en-GB" sz="1800" dirty="0"/>
              <a:t> and machine vision</a:t>
            </a:r>
          </a:p>
          <a:p>
            <a:pPr marL="266700" lvl="1" indent="0">
              <a:buNone/>
            </a:pPr>
            <a:r>
              <a:rPr lang="en-GB" sz="1800" dirty="0"/>
              <a:t>e.g. The process by which light interacts with surfaces</a:t>
            </a:r>
          </a:p>
          <a:p>
            <a:endParaRPr lang="en-GB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3728" y="1615108"/>
            <a:ext cx="3024336" cy="4032448"/>
          </a:xfrm>
          <a:prstGeom prst="rect">
            <a:avLst/>
          </a:prstGeom>
        </p:spPr>
      </p:pic>
      <p:pic>
        <p:nvPicPr>
          <p:cNvPr id="6" name="Picture 5" descr="Spotlight Headlight Headlamp · Free vector graphic on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19163"/>
            <a:ext cx="1800200" cy="14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76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b="1" dirty="0"/>
              <a:t>Physics</a:t>
            </a:r>
            <a:r>
              <a:rPr lang="en-GB" sz="1800" dirty="0"/>
              <a:t> and machine vision</a:t>
            </a:r>
          </a:p>
          <a:p>
            <a:pPr marL="266700" lvl="1" indent="0">
              <a:buNone/>
            </a:pPr>
            <a:r>
              <a:rPr lang="en-GB" sz="1800" dirty="0"/>
              <a:t>e.g. The process by which light interacts with surfaces</a:t>
            </a:r>
          </a:p>
          <a:p>
            <a:endParaRPr lang="en-GB" sz="1800" dirty="0"/>
          </a:p>
        </p:txBody>
      </p:sp>
      <p:pic>
        <p:nvPicPr>
          <p:cNvPr id="8" name="Picture 8" descr="fac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39882"/>
            <a:ext cx="3960812" cy="32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fac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50411" y="2176724"/>
            <a:ext cx="381635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976136" y="3003798"/>
            <a:ext cx="1114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3D -&gt; 2D</a:t>
            </a:r>
          </a:p>
          <a:p>
            <a:endParaRPr lang="en-GB" dirty="0"/>
          </a:p>
          <a:p>
            <a:r>
              <a:rPr lang="en-GB" dirty="0"/>
              <a:t>2D -&gt;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23133" y="2169104"/>
            <a:ext cx="273664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GB" dirty="0"/>
              <a:t>e.g. Shape from Shading</a:t>
            </a:r>
          </a:p>
        </p:txBody>
      </p:sp>
    </p:spTree>
    <p:extLst>
      <p:ext uri="{BB962C8B-B14F-4D97-AF65-F5344CB8AC3E}">
        <p14:creationId xmlns:p14="http://schemas.microsoft.com/office/powerpoint/2010/main" val="2168024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7504" y="1290873"/>
            <a:ext cx="6726844" cy="3081077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Learning theory</a:t>
            </a:r>
            <a:r>
              <a:rPr lang="en-GB" sz="1800" dirty="0"/>
              <a:t> and machine vision</a:t>
            </a:r>
          </a:p>
        </p:txBody>
      </p:sp>
      <p:pic>
        <p:nvPicPr>
          <p:cNvPr id="8" name="Picture 2" descr="H:\HA meristem\Matlab\weed-boundin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8" r="16555"/>
          <a:stretch/>
        </p:blipFill>
        <p:spPr bwMode="auto">
          <a:xfrm>
            <a:off x="485616" y="2283718"/>
            <a:ext cx="3705390" cy="2781447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83718"/>
            <a:ext cx="4176465" cy="2781447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518248" y="113690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Learn rules from data, adapt to changes, and improve performance with experience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02895" y="2205614"/>
            <a:ext cx="337368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GB" dirty="0"/>
              <a:t>e.g. Weed Detection in Pasture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191006" y="1336333"/>
            <a:ext cx="216024" cy="327747"/>
          </a:xfrm>
          <a:prstGeom prst="rightArrow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4540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C3CBD2-302A-259F-1DBB-4A61FE329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BB-ZW-TF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5AD3D-47F9-5403-4D69-EB3511DC8F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Check in code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CECEC-E002-F777-162E-9B2E4019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69" y="3867894"/>
            <a:ext cx="5606325" cy="114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3A2899-56D3-E771-07AF-6E6E06D6582A}"/>
              </a:ext>
            </a:extLst>
          </p:cNvPr>
          <p:cNvSpPr txBox="1"/>
          <p:nvPr/>
        </p:nvSpPr>
        <p:spPr>
          <a:xfrm>
            <a:off x="3553408" y="3148613"/>
            <a:ext cx="554784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2800" dirty="0"/>
              <a:t>https://myattendance.uwe.ac.uk/</a:t>
            </a:r>
          </a:p>
        </p:txBody>
      </p:sp>
    </p:spTree>
    <p:extLst>
      <p:ext uri="{BB962C8B-B14F-4D97-AF65-F5344CB8AC3E}">
        <p14:creationId xmlns:p14="http://schemas.microsoft.com/office/powerpoint/2010/main" val="1489996154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555625"/>
            <a:ext cx="8244000" cy="476000"/>
          </a:xfrm>
        </p:spPr>
        <p:txBody>
          <a:bodyPr/>
          <a:lstStyle/>
          <a:p>
            <a:r>
              <a:rPr lang="en-GB" altLang="en-US" dirty="0">
                <a:ea typeface="ＭＳ Ｐゴシック" charset="-128"/>
              </a:rPr>
              <a:t>Example: </a:t>
            </a:r>
            <a:r>
              <a:rPr lang="en-GB" dirty="0"/>
              <a:t>Weed Detection in Pasture</a:t>
            </a:r>
          </a:p>
          <a:p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117"/>
            <a:ext cx="3248750" cy="25355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923928" y="2382839"/>
            <a:ext cx="5352936" cy="1621574"/>
            <a:chOff x="203394" y="2656247"/>
            <a:chExt cx="6036622" cy="1828684"/>
          </a:xfrm>
        </p:grpSpPr>
        <p:pic>
          <p:nvPicPr>
            <p:cNvPr id="10" name="Picture 9" descr="&lt;strong&gt;Clipart&lt;/strong&gt; - Landscap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59"/>
            <a:stretch/>
          </p:blipFill>
          <p:spPr>
            <a:xfrm>
              <a:off x="203394" y="3547153"/>
              <a:ext cx="6036622" cy="9377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1" name="Group 10"/>
            <p:cNvGrpSpPr/>
            <p:nvPr/>
          </p:nvGrpSpPr>
          <p:grpSpPr>
            <a:xfrm>
              <a:off x="509830" y="2656247"/>
              <a:ext cx="2711875" cy="1446849"/>
              <a:chOff x="2927648" y="2492896"/>
              <a:chExt cx="2711875" cy="1446849"/>
            </a:xfrm>
          </p:grpSpPr>
          <p:pic>
            <p:nvPicPr>
              <p:cNvPr id="12" name="Picture 11" descr="&lt;strong&gt;Clipart&lt;/strong&gt; - Farm &lt;strong&gt;tractor&lt;/strong&gt; b&amp;w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5264" y="2852936"/>
                <a:ext cx="1574259" cy="1086809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999656" y="2492896"/>
                <a:ext cx="1191982" cy="72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C00000"/>
                    </a:solidFill>
                  </a:rPr>
                  <a:t>Vision System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927648" y="3232053"/>
                <a:ext cx="1440160" cy="0"/>
              </a:xfrm>
              <a:prstGeom prst="line">
                <a:avLst/>
              </a:pr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Straight Connector 14"/>
          <p:cNvCxnSpPr/>
          <p:nvPr/>
        </p:nvCxnSpPr>
        <p:spPr>
          <a:xfrm flipH="1" flipV="1">
            <a:off x="3197908" y="1754708"/>
            <a:ext cx="1077296" cy="625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219944" y="3038282"/>
            <a:ext cx="971062" cy="1223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641992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46779"/>
            <a:ext cx="2161540" cy="14395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695236" y="2389601"/>
            <a:ext cx="1152128" cy="5749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Camera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79512" y="2757125"/>
            <a:ext cx="504056" cy="989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6346" y="2726789"/>
            <a:ext cx="504706" cy="1019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19572" y="1498138"/>
            <a:ext cx="1080120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Encoder</a:t>
            </a:r>
          </a:p>
        </p:txBody>
      </p:sp>
      <p:cxnSp>
        <p:nvCxnSpPr>
          <p:cNvPr id="22" name="Straight Arrow Connector 21"/>
          <p:cNvCxnSpPr>
            <a:stCxn id="21" idx="2"/>
            <a:endCxn id="18" idx="0"/>
          </p:cNvCxnSpPr>
          <p:nvPr/>
        </p:nvCxnSpPr>
        <p:spPr>
          <a:xfrm>
            <a:off x="1259632" y="1930186"/>
            <a:ext cx="11668" cy="45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80251" y="197522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trigger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43808" y="3775963"/>
            <a:ext cx="2232248" cy="1367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Machine Vision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Machine Learning algorithms</a:t>
            </a:r>
          </a:p>
        </p:txBody>
      </p:sp>
      <p:cxnSp>
        <p:nvCxnSpPr>
          <p:cNvPr id="25" name="Straight Arrow Connector 24"/>
          <p:cNvCxnSpPr>
            <a:stCxn id="17" idx="3"/>
            <a:endCxn id="24" idx="1"/>
          </p:cNvCxnSpPr>
          <p:nvPr/>
        </p:nvCxnSpPr>
        <p:spPr>
          <a:xfrm flipV="1">
            <a:off x="2341052" y="4459732"/>
            <a:ext cx="502756" cy="6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3"/>
            <a:endCxn id="27" idx="1"/>
          </p:cNvCxnSpPr>
          <p:nvPr/>
        </p:nvCxnSpPr>
        <p:spPr>
          <a:xfrm flipV="1">
            <a:off x="5076056" y="4453385"/>
            <a:ext cx="432048" cy="6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Decision 26"/>
          <p:cNvSpPr/>
          <p:nvPr/>
        </p:nvSpPr>
        <p:spPr>
          <a:xfrm>
            <a:off x="5508104" y="3773955"/>
            <a:ext cx="2520280" cy="135886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Output: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Weed?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75816" y="1945964"/>
            <a:ext cx="1978123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Nozzle control system triggered</a:t>
            </a:r>
          </a:p>
        </p:txBody>
      </p:sp>
      <p:cxnSp>
        <p:nvCxnSpPr>
          <p:cNvPr id="29" name="Straight Arrow Connector 28"/>
          <p:cNvCxnSpPr>
            <a:stCxn id="27" idx="0"/>
            <a:endCxn id="28" idx="2"/>
          </p:cNvCxnSpPr>
          <p:nvPr/>
        </p:nvCxnSpPr>
        <p:spPr>
          <a:xfrm flipH="1" flipV="1">
            <a:off x="6764878" y="2882068"/>
            <a:ext cx="3366" cy="891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64877" y="3183619"/>
            <a:ext cx="5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</a:p>
        </p:txBody>
      </p:sp>
      <p:cxnSp>
        <p:nvCxnSpPr>
          <p:cNvPr id="31" name="Straight Arrow Connector 30"/>
          <p:cNvCxnSpPr>
            <a:endCxn id="21" idx="3"/>
          </p:cNvCxnSpPr>
          <p:nvPr/>
        </p:nvCxnSpPr>
        <p:spPr>
          <a:xfrm flipH="1">
            <a:off x="1799692" y="1714162"/>
            <a:ext cx="7236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36496" y="1714162"/>
            <a:ext cx="0" cy="2739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7" idx="3"/>
          </p:cNvCxnSpPr>
          <p:nvPr/>
        </p:nvCxnSpPr>
        <p:spPr>
          <a:xfrm>
            <a:off x="8028384" y="4453385"/>
            <a:ext cx="10081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02508" y="4096912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6355" y="330482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capture</a:t>
            </a:r>
          </a:p>
        </p:txBody>
      </p:sp>
      <p:sp>
        <p:nvSpPr>
          <p:cNvPr id="3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555625"/>
            <a:ext cx="8244000" cy="476000"/>
          </a:xfrm>
        </p:spPr>
        <p:txBody>
          <a:bodyPr/>
          <a:lstStyle/>
          <a:p>
            <a:r>
              <a:rPr lang="en-GB" altLang="en-US" dirty="0">
                <a:ea typeface="ＭＳ Ｐゴシック" charset="-128"/>
              </a:rPr>
              <a:t>Example: </a:t>
            </a:r>
            <a:r>
              <a:rPr lang="en-GB" dirty="0"/>
              <a:t>Weed Detection in Pasture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899220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4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323528" y="1209600"/>
            <a:ext cx="5760640" cy="337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altLang="en-US" sz="2000" b="1" dirty="0"/>
              <a:t>3. </a:t>
            </a:r>
            <a:r>
              <a:rPr lang="en-GB" altLang="en-US" sz="2000" dirty="0"/>
              <a:t>…an inverse problem, in which we seek to recover some unknowns given insufficient information to fully specify the solution </a:t>
            </a:r>
            <a:r>
              <a:rPr lang="en-GB" altLang="en-US" sz="2000" b="1" dirty="0"/>
              <a:t>(</a:t>
            </a:r>
            <a:r>
              <a:rPr lang="en-GB" altLang="en-US" sz="2000" b="1" dirty="0" err="1"/>
              <a:t>Szeliski</a:t>
            </a:r>
            <a:r>
              <a:rPr lang="en-GB" altLang="en-US" sz="2000" b="1" dirty="0"/>
              <a:t>, 2010)</a:t>
            </a:r>
            <a:r>
              <a:rPr lang="en-GB" altLang="en-US" sz="2000" dirty="0"/>
              <a:t>.</a:t>
            </a:r>
            <a:endParaRPr lang="en-US" altLang="en-US" sz="2000" dirty="0"/>
          </a:p>
          <a:p>
            <a:pPr marL="0" indent="0">
              <a:buNone/>
            </a:pPr>
            <a:endParaRPr lang="en-US" alt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23528" y="3075806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latin typeface="NimbusRomNo9L-Regu"/>
              </a:rPr>
              <a:t>Recover properties of scenes: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NimbusRomNo9L-Regu"/>
              </a:rPr>
              <a:t>Shape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NimbusRomNo9L-Regu"/>
              </a:rPr>
              <a:t>Illumination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NimbusRomNo9L-Regu"/>
              </a:rPr>
              <a:t>Colour distributions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936484" y="3752914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Why is machine learning difficult?</a:t>
            </a:r>
          </a:p>
          <a:p>
            <a:r>
              <a:rPr lang="en-GB" dirty="0"/>
              <a:t>Do not underestimate the difficulty of the problem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220072" y="2047439"/>
            <a:ext cx="1241376" cy="1690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03848" y="2312395"/>
            <a:ext cx="0" cy="763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CA3B19F-591C-479A-BA38-97E3369DFA48}"/>
              </a:ext>
            </a:extLst>
          </p:cNvPr>
          <p:cNvSpPr/>
          <p:nvPr/>
        </p:nvSpPr>
        <p:spPr>
          <a:xfrm>
            <a:off x="1650484" y="4815031"/>
            <a:ext cx="73860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Szeliski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, R., 2010. 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vision: algorithms and applications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. Springer Science &amp; Business Media.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239719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18C683-3BDA-4C57-B718-763A32448A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Part 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3FC5E-82E7-4F4B-82F8-62CAD79FD9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Continued…</a:t>
            </a:r>
          </a:p>
        </p:txBody>
      </p:sp>
    </p:spTree>
    <p:extLst>
      <p:ext uri="{BB962C8B-B14F-4D97-AF65-F5344CB8AC3E}">
        <p14:creationId xmlns:p14="http://schemas.microsoft.com/office/powerpoint/2010/main" val="1301036674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C3672-4428-431E-9064-4DC9E5E821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Intended learning outcomes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D3894-E5A0-494E-8EB3-BF973C5C80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Appraise use of machine vision systems in differing domains.</a:t>
            </a:r>
          </a:p>
          <a:p>
            <a:endParaRPr lang="en-GB" dirty="0"/>
          </a:p>
          <a:p>
            <a:r>
              <a:rPr lang="en-GB" dirty="0"/>
              <a:t>Interpret the current key research issues in machine vision.</a:t>
            </a:r>
          </a:p>
          <a:p>
            <a:endParaRPr lang="en-GB" dirty="0"/>
          </a:p>
          <a:p>
            <a:r>
              <a:rPr lang="en-GB" dirty="0"/>
              <a:t>Identify requirements of an application task; formulate and constrain a machine vision problem.</a:t>
            </a:r>
          </a:p>
          <a:p>
            <a:endParaRPr lang="en-GB" dirty="0"/>
          </a:p>
          <a:p>
            <a:r>
              <a:rPr lang="en-GB" dirty="0"/>
              <a:t>Design and implement machine vision solutions to real-world problems and evaluate algorithm performance.</a:t>
            </a:r>
          </a:p>
          <a:p>
            <a:endParaRPr lang="en-GB" dirty="0"/>
          </a:p>
          <a:p>
            <a:r>
              <a:rPr lang="en-GB" dirty="0"/>
              <a:t>Explain, compare and contrast machine vision techniques including image acquisition, feature extraction and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2722602941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Contact Hours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827584" y="1208221"/>
            <a:ext cx="7128792" cy="30917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i="1" dirty="0">
                <a:ea typeface="ＭＳ Ｐゴシック" charset="-128"/>
              </a:rPr>
              <a:t>Lecture</a:t>
            </a:r>
            <a:r>
              <a:rPr lang="en-US" altLang="en-US" sz="2000" dirty="0">
                <a:ea typeface="ＭＳ Ｐゴシック" charset="-128"/>
              </a:rPr>
              <a:t> (1 hour)</a:t>
            </a:r>
          </a:p>
          <a:p>
            <a:pPr lvl="1"/>
            <a:endParaRPr lang="en-US" altLang="en-US" sz="2000" dirty="0">
              <a:ea typeface="ＭＳ Ｐゴシック" charset="-128"/>
            </a:endParaRPr>
          </a:p>
          <a:p>
            <a:r>
              <a:rPr lang="en-US" altLang="en-US" sz="2000" dirty="0">
                <a:ea typeface="ＭＳ Ｐゴシック" charset="-128"/>
              </a:rPr>
              <a:t>Delivered By: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Dr Wenhao Zhang </a:t>
            </a:r>
            <a:r>
              <a:rPr lang="en-US" altLang="en-US" sz="2000" dirty="0">
                <a:ea typeface="ＭＳ Ｐゴシック" charset="-128"/>
                <a:hlinkClick r:id="rId2"/>
              </a:rPr>
              <a:t>Wenhao.Zhang@uwe.ac.uk</a:t>
            </a:r>
            <a:endParaRPr lang="en-US" altLang="en-US" sz="2000" dirty="0">
              <a:ea typeface="ＭＳ Ｐゴシック" charset="-128"/>
            </a:endParaRPr>
          </a:p>
          <a:p>
            <a:pPr lvl="1"/>
            <a:r>
              <a:rPr lang="en-US" altLang="en-US" sz="2000" dirty="0">
                <a:ea typeface="ＭＳ Ｐゴシック" charset="-128"/>
              </a:rPr>
              <a:t>Dr Disi Chen </a:t>
            </a:r>
            <a:r>
              <a:rPr lang="en-US" altLang="en-US" sz="2000" dirty="0">
                <a:ea typeface="ＭＳ Ｐゴシック" charset="-128"/>
                <a:hlinkClick r:id="rId3"/>
              </a:rPr>
              <a:t>Disi.Chen@uwe.ac.uk</a:t>
            </a:r>
            <a:endParaRPr lang="en-US" altLang="en-US" sz="2000" dirty="0">
              <a:ea typeface="ＭＳ Ｐゴシック" charset="-128"/>
            </a:endParaRPr>
          </a:p>
          <a:p>
            <a:pPr marL="0" indent="0">
              <a:buNone/>
            </a:pPr>
            <a:endParaRPr lang="en-US" altLang="en-US" sz="2000" dirty="0"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Contact Hours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827584" y="1208221"/>
            <a:ext cx="5616624" cy="316372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i="1" dirty="0">
                <a:ea typeface="ＭＳ Ｐゴシック" charset="-128"/>
              </a:rPr>
              <a:t>Tutorial</a:t>
            </a:r>
            <a:r>
              <a:rPr lang="en-US" altLang="en-US" sz="2000" dirty="0">
                <a:ea typeface="ＭＳ Ｐゴシック" charset="-128"/>
              </a:rPr>
              <a:t>  (2 hours)</a:t>
            </a:r>
          </a:p>
          <a:p>
            <a:pPr lvl="1"/>
            <a:r>
              <a:rPr lang="en-GB" altLang="en-US" sz="2000" dirty="0">
                <a:ea typeface="ＭＳ Ｐゴシック" charset="-128"/>
              </a:rPr>
              <a:t>Please c</a:t>
            </a:r>
            <a:r>
              <a:rPr lang="en-US" altLang="en-US" sz="2000" dirty="0">
                <a:ea typeface="ＭＳ Ｐゴシック" charset="-128"/>
              </a:rPr>
              <a:t>heck your timetable to make sure you attend the correct tutorial session</a:t>
            </a:r>
          </a:p>
          <a:p>
            <a:pPr lvl="1"/>
            <a:endParaRPr lang="en-US" altLang="en-US" sz="2000" dirty="0">
              <a:ea typeface="ＭＳ Ｐゴシック" charset="-128"/>
            </a:endParaRPr>
          </a:p>
          <a:p>
            <a:pPr lvl="1"/>
            <a:r>
              <a:rPr lang="en-US" altLang="en-US" sz="2000" dirty="0">
                <a:ea typeface="ＭＳ Ｐゴシック" charset="-128"/>
              </a:rPr>
              <a:t>Tutored by:</a:t>
            </a:r>
          </a:p>
          <a:p>
            <a:pPr lvl="2"/>
            <a:r>
              <a:rPr lang="en-US" altLang="en-US" sz="2000" dirty="0">
                <a:ea typeface="ＭＳ Ｐゴシック" charset="-128"/>
              </a:rPr>
              <a:t>Dr Disi Chen </a:t>
            </a:r>
            <a:r>
              <a:rPr lang="en-US" altLang="en-US" sz="2000" dirty="0">
                <a:ea typeface="ＭＳ Ｐゴシック" charset="-128"/>
                <a:hlinkClick r:id="rId2"/>
              </a:rPr>
              <a:t>Disi.Chen@uwe.ac.uk</a:t>
            </a:r>
            <a:endParaRPr lang="en-US" altLang="en-US" sz="2000" dirty="0">
              <a:ea typeface="ＭＳ Ｐゴシック" charset="-128"/>
            </a:endParaRPr>
          </a:p>
          <a:p>
            <a:pPr lvl="2"/>
            <a:r>
              <a:rPr lang="en-GB" altLang="en-US" sz="2000" dirty="0">
                <a:ea typeface="ＭＳ Ｐゴシック" charset="-128"/>
              </a:rPr>
              <a:t>Dr Syed Yunas </a:t>
            </a:r>
            <a:r>
              <a:rPr lang="en-GB" altLang="en-US" sz="2000" dirty="0">
                <a:ea typeface="ＭＳ Ｐゴシック" charset="-128"/>
                <a:hlinkClick r:id="rId3"/>
              </a:rPr>
              <a:t>Syed.Yunas@uwe.ac.uk</a:t>
            </a:r>
            <a:endParaRPr lang="en-US" altLang="en-US" sz="2000" dirty="0">
              <a:ea typeface="ＭＳ Ｐゴシック" charset="-128"/>
            </a:endParaRPr>
          </a:p>
          <a:p>
            <a:pPr lvl="2"/>
            <a:endParaRPr lang="en-US" altLang="en-US" sz="2000" dirty="0">
              <a:ea typeface="ＭＳ Ｐゴシック" charset="-128"/>
            </a:endParaRPr>
          </a:p>
          <a:p>
            <a:pPr lvl="2"/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44208" y="339502"/>
            <a:ext cx="2664296" cy="36724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02060"/>
                </a:solidFill>
              </a:rPr>
              <a:t>Machine Vision exercises with</a:t>
            </a:r>
          </a:p>
          <a:p>
            <a:pPr algn="ctr"/>
            <a:r>
              <a:rPr lang="en-GB" sz="2000" b="1" dirty="0">
                <a:solidFill>
                  <a:srgbClr val="002060"/>
                </a:solidFill>
              </a:rPr>
              <a:t>Python</a:t>
            </a:r>
          </a:p>
          <a:p>
            <a:pPr algn="ctr"/>
            <a:r>
              <a:rPr lang="en-GB" sz="2000" dirty="0">
                <a:solidFill>
                  <a:srgbClr val="002060"/>
                </a:solidFill>
              </a:rPr>
              <a:t>and</a:t>
            </a:r>
          </a:p>
          <a:p>
            <a:pPr algn="ctr"/>
            <a:r>
              <a:rPr lang="en-GB" sz="2000" b="1" dirty="0">
                <a:solidFill>
                  <a:srgbClr val="002060"/>
                </a:solidFill>
              </a:rPr>
              <a:t>Google </a:t>
            </a:r>
            <a:r>
              <a:rPr lang="en-GB" sz="2000" b="1" dirty="0" err="1">
                <a:solidFill>
                  <a:srgbClr val="002060"/>
                </a:solidFill>
              </a:rPr>
              <a:t>Colaboratory</a:t>
            </a:r>
            <a:endParaRPr lang="en-GB" sz="2000" b="1" dirty="0">
              <a:solidFill>
                <a:srgbClr val="00206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05FDFD-5FB6-4524-8A27-7DF73EF539A2}"/>
              </a:ext>
            </a:extLst>
          </p:cNvPr>
          <p:cNvSpPr txBox="1"/>
          <p:nvPr/>
        </p:nvSpPr>
        <p:spPr>
          <a:xfrm>
            <a:off x="1492800" y="4550839"/>
            <a:ext cx="658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Sign up for a Google account if you do not have one already.</a:t>
            </a:r>
          </a:p>
          <a:p>
            <a:r>
              <a:rPr lang="en-GB" dirty="0">
                <a:solidFill>
                  <a:srgbClr val="C00000"/>
                </a:solidFill>
              </a:rPr>
              <a:t>Discuss with a tutor if you are unable to use a Google account.</a:t>
            </a:r>
          </a:p>
        </p:txBody>
      </p:sp>
    </p:spTree>
    <p:extLst>
      <p:ext uri="{BB962C8B-B14F-4D97-AF65-F5344CB8AC3E}">
        <p14:creationId xmlns:p14="http://schemas.microsoft.com/office/powerpoint/2010/main" val="2727322305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54C64-376C-4558-BCDB-6AF00EF58C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Using Blackboard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808E1-B9F9-8305-FC16-7D6F50D3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85" y="123478"/>
            <a:ext cx="2088232" cy="47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3159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899594" y="555526"/>
            <a:ext cx="7920878" cy="4883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Assessment – component A (Jan)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827584" y="1208221"/>
            <a:ext cx="7344816" cy="30917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b="1" dirty="0">
                <a:ea typeface="ＭＳ Ｐゴシック" charset="-128"/>
              </a:rPr>
              <a:t>Exam </a:t>
            </a:r>
            <a:r>
              <a:rPr lang="zh-CN" altLang="en-US" sz="2000" b="1" dirty="0">
                <a:ea typeface="ＭＳ Ｐゴシック" charset="-128"/>
              </a:rPr>
              <a:t>（</a:t>
            </a:r>
            <a:r>
              <a:rPr lang="en-GB" altLang="zh-CN" sz="2000" b="1" dirty="0">
                <a:ea typeface="ＭＳ Ｐゴシック" charset="-128"/>
              </a:rPr>
              <a:t>online</a:t>
            </a:r>
            <a:r>
              <a:rPr lang="zh-CN" altLang="en-US" sz="2000" b="1" dirty="0">
                <a:ea typeface="ＭＳ Ｐゴシック" charset="-128"/>
              </a:rPr>
              <a:t>）</a:t>
            </a:r>
            <a:endParaRPr lang="en-US" altLang="en-US" sz="2000" b="1" dirty="0">
              <a:ea typeface="ＭＳ Ｐゴシック" charset="-128"/>
            </a:endParaRPr>
          </a:p>
          <a:p>
            <a:pPr lvl="1"/>
            <a:r>
              <a:rPr lang="en-US" altLang="en-US" sz="2000" dirty="0">
                <a:ea typeface="ＭＳ Ｐゴシック" charset="-128"/>
              </a:rPr>
              <a:t>Weighting: 50%</a:t>
            </a:r>
          </a:p>
          <a:p>
            <a:pPr lvl="1"/>
            <a:endParaRPr lang="en-US" altLang="en-US" sz="2000" dirty="0">
              <a:ea typeface="ＭＳ Ｐゴシック" charset="-128"/>
            </a:endParaRPr>
          </a:p>
          <a:p>
            <a:pPr lvl="1"/>
            <a:r>
              <a:rPr lang="en-US" altLang="en-US" sz="2000" dirty="0">
                <a:ea typeface="ＭＳ Ｐゴシック" charset="-128"/>
              </a:rPr>
              <a:t>Short-answer questions + Longer case study question(s)</a:t>
            </a:r>
          </a:p>
        </p:txBody>
      </p:sp>
    </p:spTree>
    <p:extLst>
      <p:ext uri="{BB962C8B-B14F-4D97-AF65-F5344CB8AC3E}">
        <p14:creationId xmlns:p14="http://schemas.microsoft.com/office/powerpoint/2010/main" val="1536226675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899594" y="555526"/>
            <a:ext cx="8136902" cy="4883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3600" dirty="0">
                <a:ea typeface="ＭＳ Ｐゴシック" charset="-128"/>
              </a:rPr>
              <a:t>Assessment – component B (9 Jan)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11560" y="1208221"/>
            <a:ext cx="8532440" cy="309172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b="1" dirty="0">
                <a:ea typeface="ＭＳ Ｐゴシック" charset="-128"/>
              </a:rPr>
              <a:t>Written group project report</a:t>
            </a:r>
          </a:p>
          <a:p>
            <a:pPr lvl="1"/>
            <a:r>
              <a:rPr lang="en-US" altLang="en-US" sz="2000" dirty="0">
                <a:ea typeface="ＭＳ Ｐゴシック" charset="-128"/>
              </a:rPr>
              <a:t>Weighting: 50%</a:t>
            </a:r>
          </a:p>
          <a:p>
            <a:pPr lvl="1"/>
            <a:r>
              <a:rPr lang="en-GB" altLang="en-US" sz="2000" dirty="0">
                <a:ea typeface="ＭＳ Ｐゴシック" charset="-128"/>
              </a:rPr>
              <a:t>5000 words, proposes and evaluates machine vision solutions to a given real-world problem</a:t>
            </a:r>
          </a:p>
          <a:p>
            <a:pPr lvl="1"/>
            <a:r>
              <a:rPr lang="en-GB" altLang="en-US" sz="2000" dirty="0">
                <a:ea typeface="ＭＳ Ｐゴシック" charset="-128"/>
              </a:rPr>
              <a:t>A </a:t>
            </a:r>
            <a:r>
              <a:rPr lang="en-GB" altLang="en-US" sz="2000" u="sng" dirty="0">
                <a:ea typeface="ＭＳ Ｐゴシック" charset="-128"/>
              </a:rPr>
              <a:t>group mark </a:t>
            </a:r>
            <a:r>
              <a:rPr lang="en-GB" altLang="en-US" sz="2000" dirty="0">
                <a:ea typeface="ＭＳ Ｐゴシック" charset="-128"/>
              </a:rPr>
              <a:t>will be awarded to each group by tutors based on the quality of the Group Project Report. </a:t>
            </a:r>
          </a:p>
          <a:p>
            <a:pPr lvl="1"/>
            <a:r>
              <a:rPr lang="en-GB" altLang="en-US" sz="2000" dirty="0">
                <a:ea typeface="ＭＳ Ｐゴシック" charset="-128"/>
              </a:rPr>
              <a:t>To reflect individual contribution to the group-based activity, </a:t>
            </a:r>
            <a:r>
              <a:rPr lang="en-GB" altLang="en-US" sz="2000" u="sng" dirty="0">
                <a:ea typeface="ＭＳ Ｐゴシック" charset="-128"/>
              </a:rPr>
              <a:t>peer assessment </a:t>
            </a:r>
            <a:r>
              <a:rPr lang="en-GB" altLang="en-US" sz="2000" dirty="0">
                <a:ea typeface="ＭＳ Ｐゴシック" charset="-128"/>
              </a:rPr>
              <a:t>will be used which may allocate a positive, a negative mark, or a 0 mark to each group member</a:t>
            </a:r>
            <a:endParaRPr lang="en-US" altLang="en-US" sz="2000" dirty="0">
              <a:ea typeface="ＭＳ Ｐゴシック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7D0AE-D135-AB75-0334-9C0BC0189882}"/>
              </a:ext>
            </a:extLst>
          </p:cNvPr>
          <p:cNvSpPr txBox="1"/>
          <p:nvPr/>
        </p:nvSpPr>
        <p:spPr>
          <a:xfrm>
            <a:off x="4644008" y="4371950"/>
            <a:ext cx="4442243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48-hour late submission window available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185C2-E1A9-8395-89EF-309B87FE9DB8}"/>
              </a:ext>
            </a:extLst>
          </p:cNvPr>
          <p:cNvSpPr txBox="1"/>
          <p:nvPr/>
        </p:nvSpPr>
        <p:spPr>
          <a:xfrm>
            <a:off x="4828983" y="4776418"/>
            <a:ext cx="4224233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14-day extension unavailable</a:t>
            </a:r>
          </a:p>
        </p:txBody>
      </p:sp>
    </p:spTree>
    <p:extLst>
      <p:ext uri="{BB962C8B-B14F-4D97-AF65-F5344CB8AC3E}">
        <p14:creationId xmlns:p14="http://schemas.microsoft.com/office/powerpoint/2010/main" val="3772130490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B32EF-04AF-494A-9239-1C447964C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 this lecture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743243-A27A-4318-BD97-CAC3E9B9F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sz="1800" dirty="0"/>
          </a:p>
          <a:p>
            <a:r>
              <a:rPr lang="en-GB" sz="1800" dirty="0"/>
              <a:t>Part A: Introduction to Machine Vision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Part B: Module structure, schedule, assessments…</a:t>
            </a:r>
          </a:p>
        </p:txBody>
      </p:sp>
    </p:spTree>
    <p:extLst>
      <p:ext uri="{BB962C8B-B14F-4D97-AF65-F5344CB8AC3E}">
        <p14:creationId xmlns:p14="http://schemas.microsoft.com/office/powerpoint/2010/main" val="4039477118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187BC-373E-40B4-ADAE-2B685F0FA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Group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568A-FABC-48E6-B223-85FAB82425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8208912" cy="3091721"/>
          </a:xfrm>
        </p:spPr>
        <p:txBody>
          <a:bodyPr/>
          <a:lstStyle/>
          <a:p>
            <a:r>
              <a:rPr lang="en-GB" sz="2000" dirty="0"/>
              <a:t>Group work policy in Blackboard </a:t>
            </a:r>
            <a:r>
              <a:rPr lang="en-GB" sz="2000" i="1" dirty="0"/>
              <a:t>Module Page-&gt;Module Information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Recommended group size: 5 (min=4 and max=6)</a:t>
            </a:r>
          </a:p>
          <a:p>
            <a:endParaRPr lang="en-GB" sz="2000" dirty="0"/>
          </a:p>
          <a:p>
            <a:r>
              <a:rPr lang="en-GB" sz="2000" dirty="0"/>
              <a:t>Group formation to take place during tutorial this week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5944637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8187BC-373E-40B4-ADAE-2B685F0FA1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Group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C568A-FABC-48E6-B223-85FAB82425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1208221"/>
            <a:ext cx="8640960" cy="3091721"/>
          </a:xfrm>
        </p:spPr>
        <p:txBody>
          <a:bodyPr/>
          <a:lstStyle/>
          <a:p>
            <a:r>
              <a:rPr lang="en-GB" sz="2000" dirty="0"/>
              <a:t>Read the Assignment Specifications (in Blackboard)</a:t>
            </a:r>
          </a:p>
          <a:p>
            <a:endParaRPr lang="en-GB" sz="2000" dirty="0"/>
          </a:p>
          <a:p>
            <a:r>
              <a:rPr lang="en-GB" sz="2000" dirty="0"/>
              <a:t>‘Speed dating’ with your peers during the first tutorial session</a:t>
            </a:r>
          </a:p>
          <a:p>
            <a:endParaRPr lang="en-GB" sz="2000" dirty="0"/>
          </a:p>
          <a:p>
            <a:r>
              <a:rPr lang="en-GB" sz="2000" dirty="0"/>
              <a:t>Make sure that your skills are complementary</a:t>
            </a:r>
          </a:p>
          <a:p>
            <a:endParaRPr lang="en-GB" sz="2000" dirty="0"/>
          </a:p>
          <a:p>
            <a:r>
              <a:rPr lang="en-GB" sz="2000" dirty="0"/>
              <a:t>Enrol to the same group in Blackboard with your other group members</a:t>
            </a:r>
          </a:p>
          <a:p>
            <a:endParaRPr lang="en-GB" sz="2000" dirty="0"/>
          </a:p>
          <a:p>
            <a:r>
              <a:rPr lang="en-GB" sz="2000" dirty="0"/>
              <a:t>Let the tutor know if there is any issue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46086007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C93FA-1C35-4A9F-B228-58A164E8F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Next week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C2791-3F75-4E8C-B729-BA8C8D6E79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Lecture: Image formation and representation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Tutorial: Images in Python</a:t>
            </a:r>
          </a:p>
        </p:txBody>
      </p:sp>
    </p:spTree>
    <p:extLst>
      <p:ext uri="{BB962C8B-B14F-4D97-AF65-F5344CB8AC3E}">
        <p14:creationId xmlns:p14="http://schemas.microsoft.com/office/powerpoint/2010/main" val="111408817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7443723-67C6-4F7A-8A90-27A21A6F0E25}"/>
              </a:ext>
            </a:extLst>
          </p:cNvPr>
          <p:cNvSpPr/>
          <p:nvPr/>
        </p:nvSpPr>
        <p:spPr>
          <a:xfrm>
            <a:off x="2555776" y="267494"/>
            <a:ext cx="4464496" cy="4464496"/>
          </a:xfrm>
          <a:prstGeom prst="ellipse">
            <a:avLst/>
          </a:prstGeom>
          <a:solidFill>
            <a:srgbClr val="00A7CE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AI</a:t>
            </a: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  <a:p>
            <a:pPr algn="ctr"/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1F490E-D237-4A9A-BB14-E19F39502B33}"/>
              </a:ext>
            </a:extLst>
          </p:cNvPr>
          <p:cNvSpPr/>
          <p:nvPr/>
        </p:nvSpPr>
        <p:spPr>
          <a:xfrm>
            <a:off x="3493588" y="915566"/>
            <a:ext cx="3459800" cy="3459800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b="1" dirty="0">
                <a:solidFill>
                  <a:schemeClr val="tx1"/>
                </a:solidFill>
              </a:rPr>
              <a:t>Machine</a:t>
            </a:r>
          </a:p>
          <a:p>
            <a:pPr algn="r"/>
            <a:r>
              <a:rPr lang="en-GB" b="1" dirty="0">
                <a:solidFill>
                  <a:schemeClr val="tx1"/>
                </a:solidFill>
              </a:rPr>
              <a:t>Learning</a:t>
            </a:r>
          </a:p>
          <a:p>
            <a:pPr algn="r"/>
            <a:endParaRPr lang="en-GB" b="1" dirty="0">
              <a:solidFill>
                <a:schemeClr val="tx1"/>
              </a:solidFill>
            </a:endParaRPr>
          </a:p>
          <a:p>
            <a:pPr algn="r"/>
            <a:endParaRPr lang="en-GB" b="1" dirty="0">
              <a:solidFill>
                <a:schemeClr val="tx1"/>
              </a:solidFill>
            </a:endParaRPr>
          </a:p>
          <a:p>
            <a:pPr algn="r"/>
            <a:endParaRPr lang="en-GB" b="1" dirty="0">
              <a:solidFill>
                <a:schemeClr val="tx1"/>
              </a:solidFill>
            </a:endParaRPr>
          </a:p>
          <a:p>
            <a:pPr algn="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646834-8429-41C5-8AD5-D4E58A93EC15}"/>
              </a:ext>
            </a:extLst>
          </p:cNvPr>
          <p:cNvSpPr/>
          <p:nvPr/>
        </p:nvSpPr>
        <p:spPr>
          <a:xfrm>
            <a:off x="3906024" y="1806347"/>
            <a:ext cx="1584176" cy="1534221"/>
          </a:xfrm>
          <a:prstGeom prst="ellipse">
            <a:avLst/>
          </a:prstGeom>
          <a:solidFill>
            <a:srgbClr val="EBF1DE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Deep Learning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536DB4-8673-40C9-A133-BCA306B6344B}"/>
              </a:ext>
            </a:extLst>
          </p:cNvPr>
          <p:cNvSpPr/>
          <p:nvPr/>
        </p:nvSpPr>
        <p:spPr>
          <a:xfrm>
            <a:off x="3089446" y="2571750"/>
            <a:ext cx="1944216" cy="1882907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Robotics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CD837C-8558-4531-88D3-18AE1D91CE14}"/>
              </a:ext>
            </a:extLst>
          </p:cNvPr>
          <p:cNvSpPr/>
          <p:nvPr/>
        </p:nvSpPr>
        <p:spPr>
          <a:xfrm>
            <a:off x="2022054" y="1443753"/>
            <a:ext cx="2280014" cy="2208117"/>
          </a:xfrm>
          <a:prstGeom prst="ellipse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1749379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6C5B2-95CE-4C68-BD4C-829A1AE679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03648" y="1923678"/>
            <a:ext cx="6668019" cy="1024590"/>
          </a:xfrm>
        </p:spPr>
        <p:txBody>
          <a:bodyPr/>
          <a:lstStyle/>
          <a:p>
            <a:r>
              <a:rPr lang="en-GB" dirty="0"/>
              <a:t>Machine Vision Is Easy</a:t>
            </a:r>
          </a:p>
        </p:txBody>
      </p:sp>
    </p:spTree>
    <p:extLst>
      <p:ext uri="{BB962C8B-B14F-4D97-AF65-F5344CB8AC3E}">
        <p14:creationId xmlns:p14="http://schemas.microsoft.com/office/powerpoint/2010/main" val="2069925251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4"/>
          <p:cNvSpPr>
            <a:spLocks noGrp="1"/>
          </p:cNvSpPr>
          <p:nvPr>
            <p:ph type="body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>
                <a:ea typeface="ＭＳ Ｐゴシック" charset="-128"/>
              </a:rPr>
              <a:t>What is machine vision?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419622"/>
            <a:ext cx="64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MACHINE VISION IS EASY</a:t>
            </a:r>
            <a:r>
              <a:rPr lang="en-GB" dirty="0"/>
              <a:t>: We don’t normally think of vision as requiring intelligence: after all, everyone who isn’t blind can do it—and so can squirrels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2717995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Marvin Minsky at MIT asked his first-year student to: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5856" y="3462370"/>
            <a:ext cx="2702535" cy="3693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GUESS WHAT HE SAID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68019" y="1613200"/>
            <a:ext cx="986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1970</a:t>
            </a:r>
          </a:p>
        </p:txBody>
      </p:sp>
    </p:spTree>
    <p:extLst>
      <p:ext uri="{BB962C8B-B14F-4D97-AF65-F5344CB8AC3E}">
        <p14:creationId xmlns:p14="http://schemas.microsoft.com/office/powerpoint/2010/main" val="340768467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900000" y="555625"/>
            <a:ext cx="6984368" cy="476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>
                <a:ea typeface="ＭＳ Ｐゴシック" charset="-128"/>
              </a:rPr>
              <a:t>An ambitious attempt in 1970s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1419622"/>
            <a:ext cx="64087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MACHINE VISION IS EASY</a:t>
            </a:r>
            <a:r>
              <a:rPr lang="en-GB" dirty="0"/>
              <a:t>: We don’t normally think of vision as requiring intelligence: after all, everyone who isn’t blind can do it—and so can squirrels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3608" y="2717995"/>
            <a:ext cx="56166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Marvin Minsky at MIT asked his first-year student to:</a:t>
            </a:r>
          </a:p>
          <a:p>
            <a:endParaRPr lang="en-GB" dirty="0"/>
          </a:p>
          <a:p>
            <a:r>
              <a:rPr lang="en-GB" dirty="0"/>
              <a:t>“</a:t>
            </a:r>
            <a:r>
              <a:rPr lang="en-GB" i="1" dirty="0"/>
              <a:t>spend the summer linking a camera to a computer and getting the computer to describe what it saw</a:t>
            </a:r>
            <a:r>
              <a:rPr lang="en-GB" dirty="0"/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6660232" y="3579862"/>
            <a:ext cx="1864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(Boden 2006, p. 781)</a:t>
            </a:r>
            <a:endParaRPr lang="en-GB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4F308D-E069-4B47-BE9F-67E1B6E554F3}"/>
              </a:ext>
            </a:extLst>
          </p:cNvPr>
          <p:cNvSpPr/>
          <p:nvPr/>
        </p:nvSpPr>
        <p:spPr>
          <a:xfrm>
            <a:off x="1464984" y="4847550"/>
            <a:ext cx="78595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Boden, M. A. (2006). Mind As Machine: A History of Cognitive Science. Oxford University Press, Oxford, England</a:t>
            </a:r>
          </a:p>
        </p:txBody>
      </p:sp>
    </p:spTree>
    <p:extLst>
      <p:ext uri="{BB962C8B-B14F-4D97-AF65-F5344CB8AC3E}">
        <p14:creationId xmlns:p14="http://schemas.microsoft.com/office/powerpoint/2010/main" val="167484491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8F42F0-378A-442D-A81A-D64359C62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7128384" cy="476000"/>
          </a:xfrm>
        </p:spPr>
        <p:txBody>
          <a:bodyPr/>
          <a:lstStyle/>
          <a:p>
            <a:r>
              <a:rPr lang="en-GB" altLang="en-US" dirty="0">
                <a:ea typeface="ＭＳ Ｐゴシック" charset="-128"/>
              </a:rPr>
              <a:t>An ambitious attempt in 1970s</a:t>
            </a:r>
          </a:p>
          <a:p>
            <a:r>
              <a:rPr lang="en-GB" altLang="en-US" dirty="0">
                <a:ea typeface="ＭＳ Ｐゴシック" charset="-128"/>
              </a:rPr>
              <a:t> - image captioning?</a:t>
            </a:r>
            <a:endParaRPr lang="en-US" altLang="en-US" dirty="0">
              <a:ea typeface="ＭＳ Ｐゴシック" charset="-128"/>
            </a:endParaRP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3CFDB-F07E-44D6-96E5-0A5D9C2D66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7584" y="1851670"/>
            <a:ext cx="6912768" cy="2439007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Image captioning</a:t>
            </a:r>
            <a:r>
              <a:rPr lang="en-GB" sz="2000" dirty="0"/>
              <a:t>: Automatically generate natural language descriptions according to the content in an image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Deep learning (e.g., recurrent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3193420863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8CC0B3-2A1D-432F-8F3C-2FFAB966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447" y="-20538"/>
            <a:ext cx="7480553" cy="51491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882FEB8-D247-4FA0-8C65-281E85D02466}"/>
              </a:ext>
            </a:extLst>
          </p:cNvPr>
          <p:cNvSpPr/>
          <p:nvPr/>
        </p:nvSpPr>
        <p:spPr>
          <a:xfrm>
            <a:off x="0" y="555625"/>
            <a:ext cx="9144000" cy="57596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703C9-8274-4FD8-8B9F-F417D23C4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7344408" cy="476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An example of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393985256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C3F4283AECA48BCBDDFCF4103160C" ma:contentTypeVersion="2" ma:contentTypeDescription="Create a new document." ma:contentTypeScope="" ma:versionID="71a29f68b18f52e7e0b329625759c092">
  <xsd:schema xmlns:xsd="http://www.w3.org/2001/XMLSchema" xmlns:xs="http://www.w3.org/2001/XMLSchema" xmlns:p="http://schemas.microsoft.com/office/2006/metadata/properties" xmlns:ns2="037ba92a-5764-4297-b5f7-6ea117412624" xmlns:ns3="3a4ab234-afbc-41ab-b2db-358d80304e46" targetNamespace="http://schemas.microsoft.com/office/2006/metadata/properties" ma:root="true" ma:fieldsID="a458c3587d291faf4ca1653387720a89" ns2:_="" ns3:_="">
    <xsd:import namespace="037ba92a-5764-4297-b5f7-6ea117412624"/>
    <xsd:import namespace="3a4ab234-afbc-41ab-b2db-358d80304e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a92a-5764-4297-b5f7-6ea1174126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b234-afbc-41ab-b2db-358d80304e46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1" nillable="true" ma:displayName="Document Type" ma:default="Main Issue" ma:description="Specify type of document to help with filtered views" ma:format="Dropdown" ma:internalName="Document_x0020_Type">
      <xsd:simpleType>
        <xsd:restriction base="dms:Choice">
          <xsd:enumeration value="Main Issue"/>
          <xsd:enumeration value="Supporting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037ba92a-5764-4297-b5f7-6ea117412624">NAYYJSKVSPAS-2-506</_dlc_DocId>
    <Document_x0020_Type xmlns="3a4ab234-afbc-41ab-b2db-358d80304e46">Main Issue</Document_x0020_Type>
    <_dlc_DocIdUrl xmlns="037ba92a-5764-4297-b5f7-6ea117412624">
      <Url>https://docs.uwe.ac.uk/ou/Communications/_layouts/15/DocIdRedir.aspx?ID=NAYYJSKVSPAS-2-506</Url>
      <Description>NAYYJSKVSPAS-2-506</Description>
    </_dlc_DocIdUrl>
  </documentManagement>
</p:properties>
</file>

<file path=customXml/itemProps1.xml><?xml version="1.0" encoding="utf-8"?>
<ds:datastoreItem xmlns:ds="http://schemas.openxmlformats.org/officeDocument/2006/customXml" ds:itemID="{9F74CF8F-4752-412C-94E2-91C83AAC86A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6A3D9FB-FD82-4453-9BC3-D72C453C54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9C9B96-4258-418E-A3AA-724823324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ba92a-5764-4297-b5f7-6ea117412624"/>
    <ds:schemaRef ds:uri="3a4ab234-afbc-41ab-b2db-358d80304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0A0BA9A-9A47-4A7B-ABF0-DFDE4B025116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3a4ab234-afbc-41ab-b2db-358d80304e46"/>
    <ds:schemaRef ds:uri="037ba92a-5764-4297-b5f7-6ea11741262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1924</TotalTime>
  <Words>1125</Words>
  <Application>Microsoft Office PowerPoint</Application>
  <PresentationFormat>On-screen Show (16:9)</PresentationFormat>
  <Paragraphs>207</Paragraphs>
  <Slides>32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NimbusRomNo9L-Regu</vt:lpstr>
      <vt:lpstr>Arial</vt:lpstr>
      <vt:lpstr>Calibri</vt:lpstr>
      <vt:lpstr>Courier New</vt:lpstr>
      <vt:lpstr>Georgia</vt:lpstr>
      <vt:lpstr>Tahoma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Wenhao Zhang</cp:lastModifiedBy>
  <cp:revision>299</cp:revision>
  <cp:lastPrinted>2016-04-26T08:55:24Z</cp:lastPrinted>
  <dcterms:created xsi:type="dcterms:W3CDTF">2016-04-27T08:32:31Z</dcterms:created>
  <dcterms:modified xsi:type="dcterms:W3CDTF">2023-10-04T08:49:17Z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26ba2236-71e9-47ff-99ca-7b64c9775d53</vt:lpwstr>
  </property>
  <property fmtid="{D5CDD505-2E9C-101B-9397-08002B2CF9AE}" pid="3" name="ContentTypeId">
    <vt:lpwstr>0x01010072FC3F4283AECA48BCBDDFCF4103160C</vt:lpwstr>
  </property>
</Properties>
</file>